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6"/>
  </p:notesMasterIdLst>
  <p:sldIdLst>
    <p:sldId id="288" r:id="rId3"/>
    <p:sldId id="489" r:id="rId4"/>
    <p:sldId id="411" r:id="rId5"/>
    <p:sldId id="427" r:id="rId7"/>
    <p:sldId id="428" r:id="rId8"/>
    <p:sldId id="497" r:id="rId9"/>
    <p:sldId id="498" r:id="rId10"/>
    <p:sldId id="499" r:id="rId11"/>
    <p:sldId id="500" r:id="rId12"/>
    <p:sldId id="501" r:id="rId13"/>
    <p:sldId id="503" r:id="rId14"/>
    <p:sldId id="502" r:id="rId15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2122"/>
    <a:srgbClr val="9162BB"/>
    <a:srgbClr val="FF8213"/>
    <a:srgbClr val="0B6BAD"/>
    <a:srgbClr val="A6C9E1"/>
    <a:srgbClr val="FFFFFF"/>
    <a:srgbClr val="646464"/>
    <a:srgbClr val="C8C8C8"/>
    <a:srgbClr val="323232"/>
    <a:srgbClr val="4DAF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76" d="100"/>
          <a:sy n="76" d="100"/>
        </p:scale>
        <p:origin x="28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gs" Target="tags/tag12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55472D-E0FB-47AF-B540-B4210B6D91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70592-DD3E-4A96-A33A-33ECB19972F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D3976-CB9B-4150-B077-0F451D63220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3CB9004F-5E9F-4EB6-B965-A2E8DDB9096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E831E-89F9-462A-9093-259F6D3E2F1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6DF02-2F99-4679-944A-4743913D13B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8ABAD-6086-4916-8371-2D290ABBBD9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fld id="{3CB9004F-5E9F-4EB6-B965-A2E8DDB9096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4ABFC-DF43-4085-8D14-EC42D0E2CA9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22C57-B5DD-47A0-8937-0B2FB745C60A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B3EB0-7AF8-460E-9620-32513B7DA37E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1F5D9-D9DD-4841-B000-F03B5D3F927D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2EC6E-4E84-4441-B35A-37E7C0C1132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FDCCC-DBA1-4BCC-A423-9DA984345C8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AE90B-476E-450B-A4D7-D791CB71218E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3F4DB-9CA3-49D2-8ECC-4157EA15207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2.png"/><Relationship Id="rId10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tags" Target="../tags/tag10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8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1524000" y="1430020"/>
            <a:ext cx="9144000" cy="2756535"/>
          </a:xfrm>
        </p:spPr>
        <p:txBody>
          <a:bodyPr>
            <a:normAutofit/>
          </a:bodyPr>
          <a:p>
            <a:r>
              <a:rPr lang="en-US" altLang="zh-CN" b="1">
                <a:latin typeface="等线" panose="02010600030101010101" charset="-122"/>
                <a:ea typeface="等线" panose="02010600030101010101" charset="-122"/>
                <a:cs typeface="Times New Roman" panose="02020603050405020304" charset="0"/>
              </a:rPr>
              <a:t>AQFP</a:t>
            </a:r>
            <a:br>
              <a:rPr lang="en-US" altLang="zh-CN" b="1">
                <a:latin typeface="等线" panose="02010600030101010101" charset="-122"/>
                <a:ea typeface="等线" panose="02010600030101010101" charset="-122"/>
                <a:cs typeface="Times New Roman" panose="02020603050405020304" charset="0"/>
              </a:rPr>
            </a:br>
            <a:r>
              <a:rPr lang="en-US" altLang="zh-CN" b="1">
                <a:latin typeface="等线" panose="02010600030101010101" charset="-122"/>
                <a:ea typeface="等线" panose="02010600030101010101" charset="-122"/>
                <a:cs typeface="Times New Roman" panose="02020603050405020304" charset="0"/>
              </a:rPr>
              <a:t>(Adiabatic Quantum Flux Parametron) </a:t>
            </a:r>
            <a:endParaRPr lang="en-US" altLang="zh-CN" b="1">
              <a:latin typeface="等线" panose="02010600030101010101" charset="-122"/>
              <a:ea typeface="等线" panose="02010600030101010101" charset="-122"/>
              <a:cs typeface="Times New Roman" panose="02020603050405020304" charset="0"/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9091930" y="5271770"/>
            <a:ext cx="1936750" cy="420370"/>
          </a:xfrm>
        </p:spPr>
        <p:txBody>
          <a:bodyPr>
            <a:normAutofit fontScale="80000"/>
          </a:bodyPr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2022.10.29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5" name="副标题 3"/>
          <p:cNvSpPr>
            <a:spLocks noGrp="1"/>
          </p:cNvSpPr>
          <p:nvPr/>
        </p:nvSpPr>
        <p:spPr>
          <a:xfrm>
            <a:off x="9255760" y="4632325"/>
            <a:ext cx="1609090" cy="4203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100">
                <a:latin typeface="微软雅黑" panose="020B0503020204020204" charset="-122"/>
                <a:ea typeface="微软雅黑" panose="020B0503020204020204" charset="-122"/>
              </a:rPr>
              <a:t>孙晨寅</a:t>
            </a:r>
            <a:endParaRPr lang="zh-CN" altLang="en-US" sz="31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81076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02</a:t>
            </a: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逻辑与仿真</a:t>
            </a:r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数字逻辑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2920" y="899160"/>
            <a:ext cx="1095375" cy="1638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295" y="949325"/>
            <a:ext cx="1085850" cy="16097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025" y="1047750"/>
            <a:ext cx="1042035" cy="15398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350" y="1047750"/>
            <a:ext cx="1033780" cy="1562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8420" y="1281430"/>
            <a:ext cx="2409825" cy="109537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389755" y="2675890"/>
            <a:ext cx="941070" cy="338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Buffer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57520" y="2675890"/>
            <a:ext cx="787400" cy="338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ot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597015" y="2675890"/>
            <a:ext cx="941070" cy="338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onst0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846060" y="2675890"/>
            <a:ext cx="941070" cy="338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onst1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283700" y="2609850"/>
            <a:ext cx="1774190" cy="338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1-to-3 Branch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7250" y="3152775"/>
            <a:ext cx="2302510" cy="2601595"/>
          </a:xfrm>
          <a:prstGeom prst="rect">
            <a:avLst/>
          </a:prstGeom>
        </p:spPr>
      </p:pic>
      <p:cxnSp>
        <p:nvCxnSpPr>
          <p:cNvPr id="18" name="直接箭头连接符 17"/>
          <p:cNvCxnSpPr/>
          <p:nvPr/>
        </p:nvCxnSpPr>
        <p:spPr>
          <a:xfrm flipH="1">
            <a:off x="4402455" y="3136265"/>
            <a:ext cx="575945" cy="18732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4548505" y="2948305"/>
            <a:ext cx="1494155" cy="20186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415415" y="4898390"/>
            <a:ext cx="2830830" cy="5187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通过改变耦合的方向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(kout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的正负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构成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Buffer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ot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H="1">
            <a:off x="7084060" y="3136265"/>
            <a:ext cx="121920" cy="17964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>
            <a:off x="7152640" y="2948305"/>
            <a:ext cx="1117600" cy="20097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042660" y="4958080"/>
            <a:ext cx="2521585" cy="330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用输入电流的方向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确定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29565" y="2038350"/>
            <a:ext cx="3458210" cy="338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AQFP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的数字逻辑可以由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五个子单元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构成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892540" y="3065780"/>
            <a:ext cx="2722880" cy="18332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因为由输入电流的方向确定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逻辑，故此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Branch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的逻辑不是线与，而是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ab+bc+ac</a:t>
            </a:r>
            <a:endParaRPr lang="en-US" altLang="zh-CN" sz="1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7"/>
            </p:custDataLst>
          </p:nvPr>
        </p:nvGraphicFramePr>
        <p:xfrm>
          <a:off x="8907145" y="3800475"/>
          <a:ext cx="2512695" cy="2714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0070"/>
                <a:gridCol w="619125"/>
                <a:gridCol w="621030"/>
                <a:gridCol w="712470"/>
              </a:tblGrid>
              <a:tr h="3016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a</a:t>
                      </a:r>
                      <a:endParaRPr lang="en-US" altLang="zh-CN" sz="1200"/>
                    </a:p>
                  </a:txBody>
                  <a:tcPr>
                    <a:solidFill>
                      <a:srgbClr val="32323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b</a:t>
                      </a:r>
                      <a:endParaRPr lang="en-US" altLang="zh-CN" sz="1200"/>
                    </a:p>
                  </a:txBody>
                  <a:tcPr>
                    <a:solidFill>
                      <a:srgbClr val="32323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c</a:t>
                      </a:r>
                      <a:endParaRPr lang="en-US" altLang="zh-CN" sz="1200"/>
                    </a:p>
                  </a:txBody>
                  <a:tcPr>
                    <a:solidFill>
                      <a:srgbClr val="32323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q</a:t>
                      </a:r>
                      <a:endParaRPr lang="en-US" altLang="zh-CN" sz="1200"/>
                    </a:p>
                  </a:txBody>
                  <a:tcPr>
                    <a:solidFill>
                      <a:srgbClr val="323232"/>
                    </a:solidFill>
                  </a:tcPr>
                </a:tc>
              </a:tr>
              <a:tr h="3016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</a:tr>
              <a:tr h="3016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</a:tr>
              <a:tr h="3016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1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</a:tr>
              <a:tr h="3016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</a:tr>
              <a:tr h="3016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1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</a:tr>
              <a:tr h="3016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</a:tr>
              <a:tr h="3016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1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1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1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</a:tr>
              <a:tr h="3016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AQFP_AN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235" y="1149985"/>
            <a:ext cx="6662420" cy="494538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81076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02</a:t>
            </a: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逻辑与仿真</a:t>
            </a:r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例子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与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门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42670" y="186690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10305" y="186690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31720" y="186690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62525" y="186690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42670" y="293687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10305" y="2936875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376170" y="293687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952365" y="2936875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261745" y="507047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D52122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D5212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858895" y="5070475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D52122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D5212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502535" y="507047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D52122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D5212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88890" y="5070475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D52122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D5212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15" name="图片 14" descr="AQFP_A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325" y="1054735"/>
            <a:ext cx="4515485" cy="323532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8925560" y="4465955"/>
            <a:ext cx="2113280" cy="405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ab+b0+a0=ab</a:t>
            </a:r>
            <a:endParaRPr lang="en-US" altLang="zh-CN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1642745" y="5800725"/>
            <a:ext cx="1762125" cy="4667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4560570" y="4871085"/>
            <a:ext cx="1301750" cy="9391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537585" y="6095365"/>
            <a:ext cx="1343025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信号幅度不同</a:t>
            </a:r>
            <a:endParaRPr lang="zh-CN" altLang="en-US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055360" y="5688965"/>
            <a:ext cx="2494915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无激发信号时也有输出</a:t>
            </a:r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电流</a:t>
            </a:r>
            <a:endParaRPr lang="zh-CN" altLang="en-US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81076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02</a:t>
            </a: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逻辑与仿真</a:t>
            </a:r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例子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与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门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AQFP_AND_BUFF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795" y="1277620"/>
            <a:ext cx="6841490" cy="50780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95070" y="198120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92220" y="198120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17445" y="198120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88890" y="198120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5070" y="27749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92220" y="27749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417445" y="27749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088890" y="27749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195070" y="52133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9162BB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9162BB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792220" y="52133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9162BB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9162BB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417445" y="52133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9162BB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9162BB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88890" y="52133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9162BB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9162BB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30" name="图片 29" descr="AQFP_AND_BUFFER_schemat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005" y="1191260"/>
            <a:ext cx="3579495" cy="3491230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7363460" y="4958715"/>
            <a:ext cx="3818890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在输出端再加入一个</a:t>
            </a:r>
            <a:r>
              <a:rPr lang="en-US" altLang="zh-CN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Buffer</a:t>
            </a:r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，引入二级</a:t>
            </a:r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流水线</a:t>
            </a:r>
            <a:endParaRPr lang="zh-CN" altLang="en-US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35" name="直接箭头连接符 34"/>
          <p:cNvCxnSpPr/>
          <p:nvPr/>
        </p:nvCxnSpPr>
        <p:spPr>
          <a:xfrm flipH="1">
            <a:off x="8562975" y="3762375"/>
            <a:ext cx="419100" cy="11144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2404055" y="787717"/>
            <a:ext cx="1659890" cy="706755"/>
          </a:xfrm>
          <a:prstGeom prst="rect">
            <a:avLst/>
          </a:prstGeom>
          <a:noFill/>
        </p:spPr>
        <p:txBody>
          <a:bodyPr wrap="square" lIns="0" rtlCol="0" anchor="b" anchorCtr="0">
            <a:normAutofit fontScale="90000"/>
          </a:bodyPr>
          <a:lstStyle>
            <a:defPPr>
              <a:defRPr lang="zh-CN"/>
            </a:defPPr>
            <a:lvl1pPr>
              <a:defRPr sz="4000" b="1" spc="6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>
                <a:latin typeface="微软雅黑" panose="020B0503020204020204" charset="-122"/>
                <a:sym typeface="Arial" panose="020B0604020202020204" pitchFamily="34" charset="0"/>
              </a:rPr>
              <a:t>目录</a:t>
            </a:r>
            <a:endParaRPr lang="zh-CN" altLang="en-US" dirty="0">
              <a:latin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1383347" y="1973262"/>
            <a:ext cx="711200" cy="521970"/>
          </a:xfrm>
          <a:prstGeom prst="rect">
            <a:avLst/>
          </a:prstGeom>
          <a:noFill/>
        </p:spPr>
        <p:txBody>
          <a:bodyPr wrap="square" rtlCol="0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spc="3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01</a:t>
            </a:r>
            <a:endParaRPr lang="en-US" altLang="zh-CN" sz="2800" b="1" spc="3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10" name="直接连接符 9"/>
          <p:cNvCxnSpPr/>
          <p:nvPr>
            <p:custDataLst>
              <p:tags r:id="rId3"/>
            </p:custDataLst>
          </p:nvPr>
        </p:nvCxnSpPr>
        <p:spPr>
          <a:xfrm>
            <a:off x="2135187" y="1980247"/>
            <a:ext cx="0" cy="508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1383347" y="2821622"/>
            <a:ext cx="711200" cy="521970"/>
          </a:xfrm>
          <a:prstGeom prst="rect">
            <a:avLst/>
          </a:prstGeom>
          <a:noFill/>
        </p:spPr>
        <p:txBody>
          <a:bodyPr wrap="square" rtlCol="0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spc="3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02</a:t>
            </a:r>
            <a:endParaRPr lang="en-US" altLang="zh-CN" sz="2800" b="1" spc="3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5"/>
            </p:custDataLst>
          </p:nvPr>
        </p:nvCxnSpPr>
        <p:spPr>
          <a:xfrm>
            <a:off x="2135187" y="2828607"/>
            <a:ext cx="0" cy="508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1383347" y="3670617"/>
            <a:ext cx="711200" cy="521970"/>
          </a:xfrm>
          <a:prstGeom prst="rect">
            <a:avLst/>
          </a:prstGeom>
          <a:noFill/>
        </p:spPr>
        <p:txBody>
          <a:bodyPr wrap="square" rtlCol="0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spc="3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03</a:t>
            </a:r>
            <a:endParaRPr lang="en-US" altLang="zh-CN" sz="2800" b="1" spc="3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7"/>
            </p:custDataLst>
          </p:nvPr>
        </p:nvCxnSpPr>
        <p:spPr>
          <a:xfrm>
            <a:off x="2135187" y="3677602"/>
            <a:ext cx="0" cy="508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>
            <p:custDataLst>
              <p:tags r:id="rId8"/>
            </p:custDataLst>
          </p:nvPr>
        </p:nvSpPr>
        <p:spPr>
          <a:xfrm>
            <a:off x="1383347" y="4518977"/>
            <a:ext cx="711200" cy="521970"/>
          </a:xfrm>
          <a:prstGeom prst="rect">
            <a:avLst/>
          </a:prstGeom>
          <a:noFill/>
        </p:spPr>
        <p:txBody>
          <a:bodyPr wrap="square" rtlCol="0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spc="3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04</a:t>
            </a:r>
            <a:endParaRPr lang="en-US" altLang="zh-CN" sz="2800" b="1" spc="3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20" name="直接连接符 19"/>
          <p:cNvCxnSpPr/>
          <p:nvPr>
            <p:custDataLst>
              <p:tags r:id="rId9"/>
            </p:custDataLst>
          </p:nvPr>
        </p:nvCxnSpPr>
        <p:spPr>
          <a:xfrm>
            <a:off x="2135187" y="4525962"/>
            <a:ext cx="0" cy="508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12"/>
          <p:cNvSpPr>
            <a:spLocks noGrp="1"/>
          </p:cNvSpPr>
          <p:nvPr>
            <p:ph type="ctrTitle"/>
          </p:nvPr>
        </p:nvSpPr>
        <p:spPr>
          <a:xfrm>
            <a:off x="2294890" y="1882140"/>
            <a:ext cx="3077210" cy="703580"/>
          </a:xfrm>
        </p:spPr>
        <p:txBody>
          <a:bodyPr>
            <a:normAutofit/>
          </a:bodyPr>
          <a:p>
            <a:pPr algn="l"/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背景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与原理</a:t>
            </a:r>
            <a:endParaRPr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标题 1"/>
          <p:cNvSpPr>
            <a:spLocks noGrp="1"/>
          </p:cNvSpPr>
          <p:nvPr/>
        </p:nvSpPr>
        <p:spPr>
          <a:xfrm>
            <a:off x="2294890" y="2730500"/>
            <a:ext cx="4100830" cy="703580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与仿真</a:t>
            </a:r>
            <a:endParaRPr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标题 1"/>
          <p:cNvSpPr>
            <a:spLocks noGrp="1"/>
          </p:cNvSpPr>
          <p:nvPr/>
        </p:nvSpPr>
        <p:spPr>
          <a:xfrm>
            <a:off x="2294890" y="3579495"/>
            <a:ext cx="4100830" cy="703580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endParaRPr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标题 1"/>
          <p:cNvSpPr>
            <a:spLocks noGrp="1"/>
          </p:cNvSpPr>
          <p:nvPr/>
        </p:nvSpPr>
        <p:spPr>
          <a:xfrm>
            <a:off x="2294890" y="4428490"/>
            <a:ext cx="4100830" cy="703580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endParaRPr lang="en-US" altLang="zh-CN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357870" y="1583055"/>
            <a:ext cx="3248025" cy="345757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5224780" y="1583055"/>
            <a:ext cx="3133090" cy="34442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278130" y="245745"/>
            <a:ext cx="5851525" cy="703580"/>
          </a:xfrm>
        </p:spPr>
        <p:txBody>
          <a:bodyPr>
            <a:normAutofit/>
          </a:bodyPr>
          <a:p>
            <a:pPr algn="l"/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背景与原理</a:t>
            </a:r>
            <a:r>
              <a:rPr lang="en-US" altLang="zh-CN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超级计算机</a:t>
            </a:r>
            <a:endParaRPr lang="zh-CN" altLang="en-US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12" name="表格 11"/>
          <p:cNvGraphicFramePr/>
          <p:nvPr>
            <p:custDataLst>
              <p:tags r:id="rId1"/>
            </p:custDataLst>
          </p:nvPr>
        </p:nvGraphicFramePr>
        <p:xfrm>
          <a:off x="335280" y="1160145"/>
          <a:ext cx="9518015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/>
                <a:gridCol w="2294255"/>
                <a:gridCol w="1346200"/>
                <a:gridCol w="1937385"/>
                <a:gridCol w="1737995"/>
                <a:gridCol w="1470660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R</a:t>
                      </a:r>
                      <a:r>
                        <a:rPr lang="en-US" altLang="zh-CN"/>
                        <a:t>ank</a:t>
                      </a:r>
                      <a:endParaRPr lang="en-US" altLang="zh-CN"/>
                    </a:p>
                  </a:txBody>
                  <a:tcPr>
                    <a:solidFill>
                      <a:srgbClr val="32323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</a:t>
                      </a:r>
                      <a:r>
                        <a:rPr lang="en-US" altLang="zh-CN"/>
                        <a:t>ystem</a:t>
                      </a:r>
                      <a:endParaRPr lang="en-US" altLang="zh-CN"/>
                    </a:p>
                  </a:txBody>
                  <a:tcPr>
                    <a:solidFill>
                      <a:srgbClr val="32323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C</a:t>
                      </a:r>
                      <a:r>
                        <a:rPr lang="en-US" altLang="zh-CN"/>
                        <a:t>ores</a:t>
                      </a:r>
                      <a:endParaRPr lang="en-US" altLang="zh-CN"/>
                    </a:p>
                  </a:txBody>
                  <a:tcPr>
                    <a:solidFill>
                      <a:srgbClr val="32323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Rmax (PFlop/s)</a:t>
                      </a:r>
                      <a:endParaRPr lang="zh-CN" altLang="en-US"/>
                    </a:p>
                  </a:txBody>
                  <a:tcPr>
                    <a:solidFill>
                      <a:srgbClr val="32323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Rpeak (PFlop/s)</a:t>
                      </a:r>
                      <a:endParaRPr lang="zh-CN" altLang="en-US"/>
                    </a:p>
                  </a:txBody>
                  <a:tcPr>
                    <a:solidFill>
                      <a:srgbClr val="32323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Power (kW)</a:t>
                      </a:r>
                      <a:endParaRPr lang="zh-CN" altLang="en-US"/>
                    </a:p>
                  </a:txBody>
                  <a:tcPr>
                    <a:solidFill>
                      <a:srgbClr val="323232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1</a:t>
                      </a:r>
                      <a:endParaRPr lang="en-US" altLang="zh-CN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F</a:t>
                      </a:r>
                      <a:r>
                        <a:rPr lang="en-US" altLang="zh-CN" b="1"/>
                        <a:t>rontier(US)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8,730,112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1,102.00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1,685.65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21,100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Fugaku(Japan)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7,630,848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442.01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537.21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29,899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3</a:t>
                      </a:r>
                      <a:endParaRPr lang="en-US" altLang="zh-CN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LUMI(Finland)</a:t>
                      </a:r>
                      <a:endParaRPr lang="en-US" altLang="zh-CN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1,110,144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151.90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214.35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2,942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Summit(US)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2,414,592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148.60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200.79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10,096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5</a:t>
                      </a:r>
                      <a:endParaRPr lang="en-US" altLang="zh-CN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Sierra(US)</a:t>
                      </a:r>
                      <a:endParaRPr lang="en-US" altLang="zh-CN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1,572,480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94.64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125.71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7,438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Sunway TaihuLight(China)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10,649,600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93.01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125.44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15,371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7</a:t>
                      </a:r>
                      <a:endParaRPr lang="en-US" altLang="zh-CN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Perlmutter(US)</a:t>
                      </a:r>
                      <a:endParaRPr lang="en-US" altLang="zh-CN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761,856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70.87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93.75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2,589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Selene(US)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555,520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63.46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79.22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2,646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5132705"/>
            <a:ext cx="2376170" cy="1278890"/>
          </a:xfrm>
          <a:prstGeom prst="rect">
            <a:avLst/>
          </a:prstGeom>
        </p:spPr>
      </p:pic>
      <p:pic>
        <p:nvPicPr>
          <p:cNvPr id="19" name="图片 18" descr="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755" y="5132705"/>
            <a:ext cx="2102485" cy="127444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545" y="5132705"/>
            <a:ext cx="2111375" cy="1310640"/>
          </a:xfrm>
          <a:prstGeom prst="rect">
            <a:avLst/>
          </a:prstGeom>
        </p:spPr>
      </p:pic>
      <p:sp>
        <p:nvSpPr>
          <p:cNvPr id="21" name="标题 5"/>
          <p:cNvSpPr>
            <a:spLocks noGrp="1"/>
          </p:cNvSpPr>
          <p:nvPr/>
        </p:nvSpPr>
        <p:spPr>
          <a:xfrm>
            <a:off x="9129395" y="5059045"/>
            <a:ext cx="2224405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11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高功耗问题是未来急需解决的问题！</a:t>
            </a:r>
            <a:endParaRPr lang="zh-CN" altLang="en-US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278130" y="245745"/>
            <a:ext cx="5097780" cy="703580"/>
          </a:xfrm>
        </p:spPr>
        <p:txBody>
          <a:bodyPr>
            <a:normAutofit/>
          </a:bodyPr>
          <a:p>
            <a:pPr algn="l"/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背景与原理</a:t>
            </a:r>
            <a:r>
              <a:rPr lang="en-US" altLang="zh-CN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超导</a:t>
            </a:r>
            <a:r>
              <a:rPr lang="zh-CN" alt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电子学</a:t>
            </a:r>
            <a:endParaRPr lang="zh-CN" altLang="en-US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9440" y="1572260"/>
            <a:ext cx="2613660" cy="2201545"/>
          </a:xfrm>
          <a:prstGeom prst="rect">
            <a:avLst/>
          </a:prstGeom>
        </p:spPr>
      </p:pic>
      <p:pic>
        <p:nvPicPr>
          <p:cNvPr id="4" name="图片 3" descr="_cgi-bin_mmwebwx-bin_webwxgetmsgimg__&amp;MsgID=7644997311686550919&amp;skey=@crypt_aa2a1228_92d53b74a787cef04afb570dd88a7ebd&amp;mmweb_appid=wx_webfilehelp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015" y="1452245"/>
            <a:ext cx="3013075" cy="2396490"/>
          </a:xfrm>
          <a:prstGeom prst="rect">
            <a:avLst/>
          </a:prstGeom>
        </p:spPr>
      </p:pic>
      <p:sp>
        <p:nvSpPr>
          <p:cNvPr id="21" name="标题 5"/>
          <p:cNvSpPr>
            <a:spLocks noGrp="1"/>
          </p:cNvSpPr>
          <p:nvPr/>
        </p:nvSpPr>
        <p:spPr>
          <a:xfrm>
            <a:off x="1766570" y="949325"/>
            <a:ext cx="2767965" cy="6229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RSFQ/ERSFQ</a:t>
            </a:r>
            <a:endParaRPr lang="en-US" altLang="zh-CN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7044690" y="949325"/>
            <a:ext cx="2423160" cy="6229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AQFP</a:t>
            </a:r>
            <a:endParaRPr lang="en-US" altLang="zh-CN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标题 5"/>
          <p:cNvSpPr>
            <a:spLocks noGrp="1"/>
          </p:cNvSpPr>
          <p:nvPr/>
        </p:nvSpPr>
        <p:spPr>
          <a:xfrm>
            <a:off x="718185" y="4175760"/>
            <a:ext cx="2423160" cy="6229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zh-CN" sz="311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718185" y="4175760"/>
            <a:ext cx="137541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偏置方式：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标题 5"/>
          <p:cNvSpPr>
            <a:spLocks noGrp="1"/>
          </p:cNvSpPr>
          <p:nvPr/>
        </p:nvSpPr>
        <p:spPr>
          <a:xfrm>
            <a:off x="2463165" y="4175760"/>
            <a:ext cx="137541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DC/AC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标题 5"/>
          <p:cNvSpPr>
            <a:spLocks noGrp="1"/>
          </p:cNvSpPr>
          <p:nvPr/>
        </p:nvSpPr>
        <p:spPr>
          <a:xfrm>
            <a:off x="5823585" y="4175760"/>
            <a:ext cx="137541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偏置方式：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标题 5"/>
          <p:cNvSpPr>
            <a:spLocks noGrp="1"/>
          </p:cNvSpPr>
          <p:nvPr/>
        </p:nvSpPr>
        <p:spPr>
          <a:xfrm>
            <a:off x="7568565" y="4175760"/>
            <a:ext cx="137541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AC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标题 5"/>
          <p:cNvSpPr>
            <a:spLocks noGrp="1"/>
          </p:cNvSpPr>
          <p:nvPr/>
        </p:nvSpPr>
        <p:spPr>
          <a:xfrm>
            <a:off x="718185" y="4651375"/>
            <a:ext cx="137541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运行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速度：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标题 5"/>
          <p:cNvSpPr>
            <a:spLocks noGrp="1"/>
          </p:cNvSpPr>
          <p:nvPr/>
        </p:nvSpPr>
        <p:spPr>
          <a:xfrm>
            <a:off x="2304415" y="4651375"/>
            <a:ext cx="1774825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~50-100GH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z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标题 5"/>
          <p:cNvSpPr>
            <a:spLocks noGrp="1"/>
          </p:cNvSpPr>
          <p:nvPr/>
        </p:nvSpPr>
        <p:spPr>
          <a:xfrm>
            <a:off x="5823585" y="4651375"/>
            <a:ext cx="137541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运行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速度：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标题 5"/>
          <p:cNvSpPr>
            <a:spLocks noGrp="1"/>
          </p:cNvSpPr>
          <p:nvPr/>
        </p:nvSpPr>
        <p:spPr>
          <a:xfrm>
            <a:off x="7369175" y="4651375"/>
            <a:ext cx="1774825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~5-10GH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z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标题 5"/>
          <p:cNvSpPr>
            <a:spLocks noGrp="1"/>
          </p:cNvSpPr>
          <p:nvPr/>
        </p:nvSpPr>
        <p:spPr>
          <a:xfrm>
            <a:off x="718185" y="5126990"/>
            <a:ext cx="146177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单比特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能量：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标题 5"/>
          <p:cNvSpPr>
            <a:spLocks noGrp="1"/>
          </p:cNvSpPr>
          <p:nvPr/>
        </p:nvSpPr>
        <p:spPr>
          <a:xfrm>
            <a:off x="2304415" y="5126990"/>
            <a:ext cx="1774825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~100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kT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标题 5"/>
          <p:cNvSpPr>
            <a:spLocks noGrp="1"/>
          </p:cNvSpPr>
          <p:nvPr/>
        </p:nvSpPr>
        <p:spPr>
          <a:xfrm>
            <a:off x="5823585" y="5126990"/>
            <a:ext cx="146177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单比特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能量：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标题 5"/>
          <p:cNvSpPr>
            <a:spLocks noGrp="1"/>
          </p:cNvSpPr>
          <p:nvPr/>
        </p:nvSpPr>
        <p:spPr>
          <a:xfrm>
            <a:off x="7368540" y="5126990"/>
            <a:ext cx="1774825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~5kT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" name="标题 5"/>
          <p:cNvSpPr>
            <a:spLocks noGrp="1"/>
          </p:cNvSpPr>
          <p:nvPr/>
        </p:nvSpPr>
        <p:spPr>
          <a:xfrm>
            <a:off x="718185" y="5602605"/>
            <a:ext cx="182118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比特表示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(1/0)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" name="标题 5"/>
          <p:cNvSpPr>
            <a:spLocks noGrp="1"/>
          </p:cNvSpPr>
          <p:nvPr/>
        </p:nvSpPr>
        <p:spPr>
          <a:xfrm>
            <a:off x="2280285" y="5602605"/>
            <a:ext cx="182118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SFQ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脉冲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有无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" name="标题 5"/>
          <p:cNvSpPr>
            <a:spLocks noGrp="1"/>
          </p:cNvSpPr>
          <p:nvPr/>
        </p:nvSpPr>
        <p:spPr>
          <a:xfrm>
            <a:off x="5823585" y="5602605"/>
            <a:ext cx="182118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比特表示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(1/0)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0" name="标题 5"/>
          <p:cNvSpPr>
            <a:spLocks noGrp="1"/>
          </p:cNvSpPr>
          <p:nvPr/>
        </p:nvSpPr>
        <p:spPr>
          <a:xfrm>
            <a:off x="7385685" y="5602605"/>
            <a:ext cx="182118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输出电流方向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正负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3565" y="4058285"/>
            <a:ext cx="10332085" cy="2064385"/>
          </a:xfrm>
          <a:prstGeom prst="rect">
            <a:avLst/>
          </a:prstGeom>
          <a:noFill/>
          <a:ln w="508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92252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背景与原理</a:t>
            </a:r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-QFP</a:t>
            </a:r>
            <a:r>
              <a:rPr lang="zh-CN" alt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原理</a:t>
            </a:r>
            <a:endParaRPr lang="zh-CN" altLang="en-US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6565" y="1764665"/>
            <a:ext cx="2726055" cy="22123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510" y="5170170"/>
            <a:ext cx="3034030" cy="1186180"/>
          </a:xfrm>
          <a:prstGeom prst="rect">
            <a:avLst/>
          </a:prstGeom>
        </p:spPr>
      </p:pic>
      <p:sp>
        <p:nvSpPr>
          <p:cNvPr id="19" name="标题 5"/>
          <p:cNvSpPr>
            <a:spLocks noGrp="1"/>
          </p:cNvSpPr>
          <p:nvPr/>
        </p:nvSpPr>
        <p:spPr>
          <a:xfrm>
            <a:off x="5780405" y="758825"/>
            <a:ext cx="5573395" cy="5372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输入电流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根据电流的方向表示输入比特，电流朝下为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，朝上为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V="1">
            <a:off x="5780405" y="1296035"/>
            <a:ext cx="142240" cy="554990"/>
          </a:xfrm>
          <a:prstGeom prst="straightConnector1">
            <a:avLst/>
          </a:prstGeom>
          <a:ln>
            <a:solidFill>
              <a:srgbClr val="D41E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5643245" y="3352800"/>
            <a:ext cx="1085850" cy="790575"/>
          </a:xfrm>
          <a:prstGeom prst="straightConnector1">
            <a:avLst/>
          </a:prstGeom>
          <a:ln>
            <a:solidFill>
              <a:srgbClr val="D41E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H="1" flipV="1">
            <a:off x="3334385" y="1708150"/>
            <a:ext cx="1865630" cy="655320"/>
          </a:xfrm>
          <a:prstGeom prst="straightConnector1">
            <a:avLst/>
          </a:prstGeom>
          <a:ln>
            <a:solidFill>
              <a:srgbClr val="D41E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78130" y="1630680"/>
            <a:ext cx="3799205" cy="10731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激励电流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当激励电流为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时，输出电流几乎为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当激励电流有一定幅度时，输出电流方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向与输入电流方向一致；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649085" y="4100830"/>
            <a:ext cx="5060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输出电流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根据电流的方向表示输入比特，电流朝下为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，朝上为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8130" y="4580890"/>
            <a:ext cx="3799205" cy="10731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4.DC-SQUID: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当输出电流为正时，右边存入一个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磁通；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当输出电流为负时，左边存入一个磁通；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当输出电流为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时，两边都无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磁通；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H="1">
            <a:off x="2252345" y="3238500"/>
            <a:ext cx="2066925" cy="1457325"/>
          </a:xfrm>
          <a:prstGeom prst="straightConnector1">
            <a:avLst/>
          </a:prstGeom>
          <a:ln>
            <a:solidFill>
              <a:srgbClr val="D41E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4220" y="960755"/>
            <a:ext cx="3803903" cy="2852928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5" y="1054735"/>
            <a:ext cx="2772410" cy="22504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95" y="3484245"/>
            <a:ext cx="2745105" cy="1073150"/>
          </a:xfrm>
          <a:prstGeom prst="rect">
            <a:avLst/>
          </a:prstGeom>
        </p:spPr>
      </p:pic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5329555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背景与原理</a:t>
            </a:r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-QFP</a:t>
            </a:r>
            <a:r>
              <a:rPr lang="zh-CN" alt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到</a:t>
            </a:r>
            <a:r>
              <a:rPr lang="en-US" altLang="zh-CN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AQFP</a:t>
            </a:r>
            <a:endParaRPr lang="en-US" altLang="zh-CN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79375" y="4557395"/>
            <a:ext cx="2830830" cy="1826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βL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βq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有关，决定了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QFP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工作模式；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Φin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的正负由输入电流的正负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Φx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Ix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" name="图片 9" descr="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940" y="3813810"/>
            <a:ext cx="3803903" cy="2852928"/>
          </a:xfrm>
          <a:prstGeom prst="rect">
            <a:avLst/>
          </a:prstGeom>
        </p:spPr>
      </p:pic>
      <p:pic>
        <p:nvPicPr>
          <p:cNvPr id="13" name="图片 12" descr="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645" y="949325"/>
            <a:ext cx="3803903" cy="2852928"/>
          </a:xfrm>
          <a:prstGeom prst="rect">
            <a:avLst/>
          </a:prstGeom>
        </p:spPr>
      </p:pic>
      <p:pic>
        <p:nvPicPr>
          <p:cNvPr id="14" name="图片 13" descr="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4220" y="3802380"/>
            <a:ext cx="3803903" cy="2852928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083300" y="685165"/>
            <a:ext cx="2136140" cy="369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非绝热模式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输入比特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1)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6934200" y="2314575"/>
            <a:ext cx="371475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6505575" y="3493770"/>
            <a:ext cx="800100" cy="4972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6915150" y="5160645"/>
            <a:ext cx="473075" cy="11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5181600" y="225234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9125585" y="217614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9258300" y="2028825"/>
            <a:ext cx="390525" cy="1428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9785985" y="477964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607685" y="485584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 flipV="1">
            <a:off x="5455285" y="4855845"/>
            <a:ext cx="390525" cy="1428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66940" y="3673475"/>
            <a:ext cx="3803901" cy="2852928"/>
          </a:xfrm>
          <a:prstGeom prst="rect">
            <a:avLst/>
          </a:prstGeom>
        </p:spPr>
      </p:pic>
      <p:pic>
        <p:nvPicPr>
          <p:cNvPr id="5" name="图片 4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955" y="3673475"/>
            <a:ext cx="3803901" cy="2852928"/>
          </a:xfrm>
          <a:prstGeom prst="rect">
            <a:avLst/>
          </a:prstGeom>
        </p:spPr>
      </p:pic>
      <p:pic>
        <p:nvPicPr>
          <p:cNvPr id="4" name="图片 3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305" y="949325"/>
            <a:ext cx="3803901" cy="2852928"/>
          </a:xfrm>
          <a:prstGeom prst="rect">
            <a:avLst/>
          </a:prstGeom>
        </p:spPr>
      </p:pic>
      <p:pic>
        <p:nvPicPr>
          <p:cNvPr id="3" name="图片 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320" y="949325"/>
            <a:ext cx="3803901" cy="2852928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795" y="1054735"/>
            <a:ext cx="2772410" cy="22504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795" y="3484245"/>
            <a:ext cx="2745105" cy="1073150"/>
          </a:xfrm>
          <a:prstGeom prst="rect">
            <a:avLst/>
          </a:prstGeom>
        </p:spPr>
      </p:pic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573659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背景与原理</a:t>
            </a:r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-QFP</a:t>
            </a:r>
            <a:r>
              <a:rPr lang="zh-CN" alt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到</a:t>
            </a:r>
            <a:r>
              <a:rPr lang="en-US" altLang="zh-CN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AQFP</a:t>
            </a:r>
            <a:endParaRPr lang="en-US" altLang="zh-CN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79375" y="4557395"/>
            <a:ext cx="2830830" cy="1826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βL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βq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有关，决定了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QFP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工作模式；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Φin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的正负由输入电流的正负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Φx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Ix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083300" y="685165"/>
            <a:ext cx="2136140" cy="369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非绝热模式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输入比特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0)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6934200" y="2314575"/>
            <a:ext cx="371475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6505575" y="3493770"/>
            <a:ext cx="800100" cy="4972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6915150" y="5160645"/>
            <a:ext cx="473075" cy="11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5229225" y="223837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9154160" y="2171700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/>
          <p:nvPr/>
        </p:nvCxnSpPr>
        <p:spPr>
          <a:xfrm flipH="1" flipV="1">
            <a:off x="8658225" y="2000250"/>
            <a:ext cx="400050" cy="1714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8547100" y="4629150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4921885" y="477964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 flipH="1" flipV="1">
            <a:off x="4610100" y="4657725"/>
            <a:ext cx="676275" cy="2762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05675" y="3802380"/>
            <a:ext cx="3803904" cy="2852928"/>
          </a:xfrm>
          <a:prstGeom prst="rect">
            <a:avLst/>
          </a:prstGeom>
        </p:spPr>
      </p:pic>
      <p:pic>
        <p:nvPicPr>
          <p:cNvPr id="6" name="图片 5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820" y="3802380"/>
            <a:ext cx="3803904" cy="2852928"/>
          </a:xfrm>
          <a:prstGeom prst="rect">
            <a:avLst/>
          </a:prstGeom>
        </p:spPr>
      </p:pic>
      <p:pic>
        <p:nvPicPr>
          <p:cNvPr id="5" name="图片 4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305" y="949325"/>
            <a:ext cx="3803904" cy="2852928"/>
          </a:xfrm>
          <a:prstGeom prst="rect">
            <a:avLst/>
          </a:prstGeom>
        </p:spPr>
      </p:pic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820" y="949325"/>
            <a:ext cx="3803904" cy="2852928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795" y="1054735"/>
            <a:ext cx="2772410" cy="22504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795" y="3484245"/>
            <a:ext cx="2745105" cy="1073150"/>
          </a:xfrm>
          <a:prstGeom prst="rect">
            <a:avLst/>
          </a:prstGeom>
        </p:spPr>
      </p:pic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534035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背景与原理</a:t>
            </a:r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-QFP</a:t>
            </a:r>
            <a:r>
              <a:rPr lang="zh-CN" alt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到</a:t>
            </a:r>
            <a:r>
              <a:rPr lang="en-US" altLang="zh-CN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AQFP</a:t>
            </a:r>
            <a:endParaRPr lang="en-US" altLang="zh-CN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79375" y="4557395"/>
            <a:ext cx="2830830" cy="1826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βL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βq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有关，决定了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QFP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工作模式；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Φin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的正负由输入电流的正负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Φx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Ix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083300" y="685165"/>
            <a:ext cx="2136140" cy="369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绝热模式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输入比特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1)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6934200" y="2314575"/>
            <a:ext cx="371475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6505575" y="3493770"/>
            <a:ext cx="800100" cy="4972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6915150" y="5160645"/>
            <a:ext cx="473075" cy="11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5177155" y="223837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9172575" y="2095500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9258300" y="1973580"/>
            <a:ext cx="304800" cy="1219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9610725" y="4648200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369560" y="477964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 flipV="1">
            <a:off x="5257800" y="4724400"/>
            <a:ext cx="426720" cy="1828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8980" y="3629660"/>
            <a:ext cx="3803904" cy="2852928"/>
          </a:xfrm>
          <a:prstGeom prst="rect">
            <a:avLst/>
          </a:prstGeom>
        </p:spPr>
      </p:pic>
      <p:pic>
        <p:nvPicPr>
          <p:cNvPr id="10" name="图片 9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335" y="3629660"/>
            <a:ext cx="3803904" cy="2852928"/>
          </a:xfrm>
          <a:prstGeom prst="rect">
            <a:avLst/>
          </a:prstGeom>
        </p:spPr>
      </p:pic>
      <p:pic>
        <p:nvPicPr>
          <p:cNvPr id="8" name="图片 7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335" y="949325"/>
            <a:ext cx="3803904" cy="2852928"/>
          </a:xfrm>
          <a:prstGeom prst="rect">
            <a:avLst/>
          </a:prstGeom>
        </p:spPr>
      </p:pic>
      <p:pic>
        <p:nvPicPr>
          <p:cNvPr id="7" name="图片 6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980" y="949325"/>
            <a:ext cx="3803904" cy="2852928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795" y="1054735"/>
            <a:ext cx="2772410" cy="2250440"/>
          </a:xfrm>
          <a:prstGeom prst="rect">
            <a:avLst/>
          </a:prstGeom>
        </p:spPr>
      </p:pic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540893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背景与原理</a:t>
            </a:r>
            <a:r>
              <a:rPr lang="en-US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-QFP</a:t>
            </a: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到</a:t>
            </a:r>
            <a:r>
              <a:rPr lang="en-US" altLang="zh-CN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AQFP</a:t>
            </a:r>
            <a:endParaRPr lang="en-US" altLang="zh-CN" sz="3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083300" y="685165"/>
            <a:ext cx="2136140" cy="369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绝热模式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输入比特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0)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6934200" y="2314575"/>
            <a:ext cx="371475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6553200" y="3493770"/>
            <a:ext cx="752475" cy="4381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6915150" y="5050155"/>
            <a:ext cx="473075" cy="11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5177155" y="223837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9172575" y="2095500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/>
          <p:nvPr/>
        </p:nvCxnSpPr>
        <p:spPr>
          <a:xfrm flipH="1" flipV="1">
            <a:off x="8907780" y="1996440"/>
            <a:ext cx="236220" cy="990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8772525" y="448119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038090" y="4636770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 flipH="1" flipV="1">
            <a:off x="4808220" y="4549140"/>
            <a:ext cx="449580" cy="2514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525" y="3410585"/>
            <a:ext cx="2773045" cy="204978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08585" y="5460365"/>
            <a:ext cx="2830830" cy="7766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能量耗散图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(βL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βq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有关，决定了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QFP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的工作模式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ISCONTENTSTITLE" val="1"/>
  <p:tag name="KSO_WM_UNIT_PRESET_TEXT" val="目录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LAYERLEVEL" val="1"/>
  <p:tag name="KSO_WM_TAG_VERSION" val="1.0"/>
  <p:tag name="KSO_WM_BEAUTIFY_FLAG" val="#wm#"/>
  <p:tag name="KSO_WM_TEMPLATE_CATEGORY" val="custom"/>
  <p:tag name="KSO_WM_TEMPLATE_INDEX" val="20204363"/>
  <p:tag name="KSO_WM_UNIT_ID" val="custom20204363_4*a*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0.xml><?xml version="1.0" encoding="utf-8"?>
<p:tagLst xmlns:p="http://schemas.openxmlformats.org/presentationml/2006/main">
  <p:tag name="KSO_WM_UNIT_TABLE_BEAUTIFY" val="smartTable{15eb6ac7-36a5-40ab-b36d-7a4ffc2b4917}"/>
</p:tagLst>
</file>

<file path=ppt/tags/tag11.xml><?xml version="1.0" encoding="utf-8"?>
<p:tagLst xmlns:p="http://schemas.openxmlformats.org/presentationml/2006/main">
  <p:tag name="KSO_WM_UNIT_TABLE_BEAUTIFY" val="smartTable{15eb6ac7-36a5-40ab-b36d-7a4ffc2b4917}"/>
  <p:tag name="TABLE_ENDDRAG_ORIGIN_RECT" val="203*213"/>
  <p:tag name="TABLE_ENDDRAG_RECT" val="698*304*203*213"/>
</p:tagLst>
</file>

<file path=ppt/tags/tag12.xml><?xml version="1.0" encoding="utf-8"?>
<p:tagLst xmlns:p="http://schemas.openxmlformats.org/presentationml/2006/main">
  <p:tag name="KSO_WPP_MARK_KEY" val="9b66eb32-71a0-499b-bc0e-30b768a87e6b"/>
  <p:tag name="COMMONDATA" val="eyJoZGlkIjoiMzdkNTllY2M0MDFkY2M3OGMxM2U4N2I1YWRlNWU4MDEifQ==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363"/>
  <p:tag name="KSO_WM_UNIT_ID" val="custom20204363_4*l_h_i*1_1_1"/>
  <p:tag name="KSO_WM_UNIT_TEXT_FILL_FORE_SCHEMECOLOR_INDEX" val="5"/>
  <p:tag name="KSO_WM_UNIT_TEXT_FILL_TYPE" val="1"/>
  <p:tag name="KSO_WM_UNIT_USESOURCEFORMAT_APPLY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LAYERLEVEL" val="1_1_1"/>
  <p:tag name="KSO_WM_TAG_VERSION" val="1.0"/>
  <p:tag name="KSO_WM_BEAUTIFY_FLAG" val="#wm#"/>
  <p:tag name="KSO_WM_TEMPLATE_CATEGORY" val="custom"/>
  <p:tag name="KSO_WM_TEMPLATE_INDEX" val="20204363"/>
  <p:tag name="KSO_WM_UNIT_ID" val="custom20204363_4*l_h_i*1_1_2"/>
  <p:tag name="KSO_WM_UNIT_LINE_FORE_SCHEMECOLOR_INDEX" val="5"/>
  <p:tag name="KSO_WM_UNIT_LINE_FILL_TYPE" val="2"/>
  <p:tag name="KSO_WM_UNIT_USESOURCEFORMAT_APPLY" val="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363"/>
  <p:tag name="KSO_WM_UNIT_ID" val="custom20204363_4*l_h_i*1_2_1"/>
  <p:tag name="KSO_WM_UNIT_TEXT_FILL_FORE_SCHEMECOLOR_INDEX" val="5"/>
  <p:tag name="KSO_WM_UNIT_TEXT_FILL_TYPE" val="1"/>
  <p:tag name="KSO_WM_UNIT_USESOURCEFORMAT_APPLY" val="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LAYERLEVEL" val="1_1_1"/>
  <p:tag name="KSO_WM_TAG_VERSION" val="1.0"/>
  <p:tag name="KSO_WM_BEAUTIFY_FLAG" val="#wm#"/>
  <p:tag name="KSO_WM_TEMPLATE_CATEGORY" val="custom"/>
  <p:tag name="KSO_WM_TEMPLATE_INDEX" val="20204363"/>
  <p:tag name="KSO_WM_UNIT_ID" val="custom20204363_4*l_h_i*1_2_2"/>
  <p:tag name="KSO_WM_UNIT_LINE_FORE_SCHEMECOLOR_INDEX" val="5"/>
  <p:tag name="KSO_WM_UNIT_LINE_FILL_TYPE" val="2"/>
  <p:tag name="KSO_WM_UNIT_USESOURCEFORMAT_APPLY" val="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363"/>
  <p:tag name="KSO_WM_UNIT_ID" val="custom20204363_4*l_h_i*1_3_1"/>
  <p:tag name="KSO_WM_UNIT_TEXT_FILL_FORE_SCHEMECOLOR_INDEX" val="5"/>
  <p:tag name="KSO_WM_UNIT_TEXT_FILL_TYPE" val="1"/>
  <p:tag name="KSO_WM_UNIT_USESOURCEFORMAT_APPLY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LAYERLEVEL" val="1_1_1"/>
  <p:tag name="KSO_WM_TAG_VERSION" val="1.0"/>
  <p:tag name="KSO_WM_BEAUTIFY_FLAG" val="#wm#"/>
  <p:tag name="KSO_WM_TEMPLATE_CATEGORY" val="custom"/>
  <p:tag name="KSO_WM_TEMPLATE_INDEX" val="20204363"/>
  <p:tag name="KSO_WM_UNIT_ID" val="custom20204363_4*l_h_i*1_3_2"/>
  <p:tag name="KSO_WM_UNIT_LINE_FORE_SCHEMECOLOR_INDEX" val="5"/>
  <p:tag name="KSO_WM_UNIT_LINE_FILL_TYPE" val="2"/>
  <p:tag name="KSO_WM_UNIT_USESOURCEFORMAT_APPLY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4363"/>
  <p:tag name="KSO_WM_UNIT_ID" val="custom20204363_4*l_h_i*1_4_1"/>
  <p:tag name="KSO_WM_UNIT_TEXT_FILL_FORE_SCHEMECOLOR_INDEX" val="5"/>
  <p:tag name="KSO_WM_UNIT_TEXT_FILL_TYPE" val="1"/>
  <p:tag name="KSO_WM_UNIT_USESOURCEFORMAT_APPLY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LAYERLEVEL" val="1_1_1"/>
  <p:tag name="KSO_WM_TAG_VERSION" val="1.0"/>
  <p:tag name="KSO_WM_BEAUTIFY_FLAG" val="#wm#"/>
  <p:tag name="KSO_WM_TEMPLATE_CATEGORY" val="custom"/>
  <p:tag name="KSO_WM_TEMPLATE_INDEX" val="20204363"/>
  <p:tag name="KSO_WM_UNIT_ID" val="custom20204363_4*l_h_i*1_4_2"/>
  <p:tag name="KSO_WM_UNIT_LINE_FORE_SCHEMECOLOR_INDEX" val="5"/>
  <p:tag name="KSO_WM_UNIT_LINE_FILL_TYPE" val="2"/>
  <p:tag name="KSO_WM_UNIT_USESOURCEFORMAT_APPLY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1529</Words>
  <Application>WPS 演示</Application>
  <PresentationFormat>宽屏</PresentationFormat>
  <Paragraphs>399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36" baseType="lpstr">
      <vt:lpstr>Arial</vt:lpstr>
      <vt:lpstr>宋体</vt:lpstr>
      <vt:lpstr>Wingdings</vt:lpstr>
      <vt:lpstr>等线</vt:lpstr>
      <vt:lpstr>Times New Roman</vt:lpstr>
      <vt:lpstr>微软雅黑</vt:lpstr>
      <vt:lpstr>Arial Unicode MS</vt:lpstr>
      <vt:lpstr>等线 Light</vt:lpstr>
      <vt:lpstr>Calibri</vt:lpstr>
      <vt:lpstr>华文中宋</vt:lpstr>
      <vt:lpstr>华文行楷</vt:lpstr>
      <vt:lpstr>新宋体</vt:lpstr>
      <vt:lpstr>MingLiU-ExtB</vt:lpstr>
      <vt:lpstr>MS PGothic</vt:lpstr>
      <vt:lpstr>Yu Gothic</vt:lpstr>
      <vt:lpstr>Microsoft YaHei UI Light</vt:lpstr>
      <vt:lpstr>Castellar</vt:lpstr>
      <vt:lpstr>Candara Light</vt:lpstr>
      <vt:lpstr>Century Gothic</vt:lpstr>
      <vt:lpstr>Century Schoolbook</vt:lpstr>
      <vt:lpstr>Comic Sans MS</vt:lpstr>
      <vt:lpstr>Colonna MT</vt:lpstr>
      <vt:lpstr>Consolas</vt:lpstr>
      <vt:lpstr>Office 主题​​</vt:lpstr>
      <vt:lpstr>AQFP (Adiabatic Quantum Flux Parametron) </vt:lpstr>
      <vt:lpstr>背景与原理</vt:lpstr>
      <vt:lpstr>01背景与原理-超级计算机</vt:lpstr>
      <vt:lpstr>01背景与原理-超导电子学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天津消防研究所 智慧消防终端产品研发专家应聘面试报告</dc:title>
  <dc:creator>Li, Hao</dc:creator>
  <cp:lastModifiedBy>Administrator</cp:lastModifiedBy>
  <cp:revision>248</cp:revision>
  <dcterms:created xsi:type="dcterms:W3CDTF">2021-07-07T14:31:00Z</dcterms:created>
  <dcterms:modified xsi:type="dcterms:W3CDTF">2022-10-30T09:40:55Z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847193F5C36B4CFA92B6C5435D4A77BA</vt:lpwstr>
  </property>
  <property fmtid="{D5CDD505-2E9C-101B-9397-08002B2CF9AE}" pid="3" name="KSOProductBuildVer">
    <vt:lpwstr>2052-11.1.0.12598</vt:lpwstr>
  </property>
</Properties>
</file>